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62FD5B-A77D-45ED-AC68-9E83872999F6}"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A1C4-7187-494B-9259-53716D864D8D}" type="slidenum">
              <a:rPr lang="en-US" smtClean="0"/>
              <a:t>‹#›</a:t>
            </a:fld>
            <a:endParaRPr lang="en-US"/>
          </a:p>
        </p:txBody>
      </p:sp>
    </p:spTree>
    <p:extLst>
      <p:ext uri="{BB962C8B-B14F-4D97-AF65-F5344CB8AC3E}">
        <p14:creationId xmlns:p14="http://schemas.microsoft.com/office/powerpoint/2010/main" val="378734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2FD5B-A77D-45ED-AC68-9E83872999F6}"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A1C4-7187-494B-9259-53716D864D8D}" type="slidenum">
              <a:rPr lang="en-US" smtClean="0"/>
              <a:t>‹#›</a:t>
            </a:fld>
            <a:endParaRPr lang="en-US"/>
          </a:p>
        </p:txBody>
      </p:sp>
    </p:spTree>
    <p:extLst>
      <p:ext uri="{BB962C8B-B14F-4D97-AF65-F5344CB8AC3E}">
        <p14:creationId xmlns:p14="http://schemas.microsoft.com/office/powerpoint/2010/main" val="323311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2FD5B-A77D-45ED-AC68-9E83872999F6}"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A1C4-7187-494B-9259-53716D864D8D}" type="slidenum">
              <a:rPr lang="en-US" smtClean="0"/>
              <a:t>‹#›</a:t>
            </a:fld>
            <a:endParaRPr lang="en-US"/>
          </a:p>
        </p:txBody>
      </p:sp>
    </p:spTree>
    <p:extLst>
      <p:ext uri="{BB962C8B-B14F-4D97-AF65-F5344CB8AC3E}">
        <p14:creationId xmlns:p14="http://schemas.microsoft.com/office/powerpoint/2010/main" val="168814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2FD5B-A77D-45ED-AC68-9E83872999F6}"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A1C4-7187-494B-9259-53716D864D8D}" type="slidenum">
              <a:rPr lang="en-US" smtClean="0"/>
              <a:t>‹#›</a:t>
            </a:fld>
            <a:endParaRPr lang="en-US"/>
          </a:p>
        </p:txBody>
      </p:sp>
    </p:spTree>
    <p:extLst>
      <p:ext uri="{BB962C8B-B14F-4D97-AF65-F5344CB8AC3E}">
        <p14:creationId xmlns:p14="http://schemas.microsoft.com/office/powerpoint/2010/main" val="126727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2FD5B-A77D-45ED-AC68-9E83872999F6}"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A1C4-7187-494B-9259-53716D864D8D}" type="slidenum">
              <a:rPr lang="en-US" smtClean="0"/>
              <a:t>‹#›</a:t>
            </a:fld>
            <a:endParaRPr lang="en-US"/>
          </a:p>
        </p:txBody>
      </p:sp>
    </p:spTree>
    <p:extLst>
      <p:ext uri="{BB962C8B-B14F-4D97-AF65-F5344CB8AC3E}">
        <p14:creationId xmlns:p14="http://schemas.microsoft.com/office/powerpoint/2010/main" val="69917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62FD5B-A77D-45ED-AC68-9E83872999F6}"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5A1C4-7187-494B-9259-53716D864D8D}" type="slidenum">
              <a:rPr lang="en-US" smtClean="0"/>
              <a:t>‹#›</a:t>
            </a:fld>
            <a:endParaRPr lang="en-US"/>
          </a:p>
        </p:txBody>
      </p:sp>
    </p:spTree>
    <p:extLst>
      <p:ext uri="{BB962C8B-B14F-4D97-AF65-F5344CB8AC3E}">
        <p14:creationId xmlns:p14="http://schemas.microsoft.com/office/powerpoint/2010/main" val="283542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62FD5B-A77D-45ED-AC68-9E83872999F6}"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5A1C4-7187-494B-9259-53716D864D8D}" type="slidenum">
              <a:rPr lang="en-US" smtClean="0"/>
              <a:t>‹#›</a:t>
            </a:fld>
            <a:endParaRPr lang="en-US"/>
          </a:p>
        </p:txBody>
      </p:sp>
    </p:spTree>
    <p:extLst>
      <p:ext uri="{BB962C8B-B14F-4D97-AF65-F5344CB8AC3E}">
        <p14:creationId xmlns:p14="http://schemas.microsoft.com/office/powerpoint/2010/main" val="57555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2FD5B-A77D-45ED-AC68-9E83872999F6}"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5A1C4-7187-494B-9259-53716D864D8D}" type="slidenum">
              <a:rPr lang="en-US" smtClean="0"/>
              <a:t>‹#›</a:t>
            </a:fld>
            <a:endParaRPr lang="en-US"/>
          </a:p>
        </p:txBody>
      </p:sp>
    </p:spTree>
    <p:extLst>
      <p:ext uri="{BB962C8B-B14F-4D97-AF65-F5344CB8AC3E}">
        <p14:creationId xmlns:p14="http://schemas.microsoft.com/office/powerpoint/2010/main" val="11289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2FD5B-A77D-45ED-AC68-9E83872999F6}"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5A1C4-7187-494B-9259-53716D864D8D}" type="slidenum">
              <a:rPr lang="en-US" smtClean="0"/>
              <a:t>‹#›</a:t>
            </a:fld>
            <a:endParaRPr lang="en-US"/>
          </a:p>
        </p:txBody>
      </p:sp>
    </p:spTree>
    <p:extLst>
      <p:ext uri="{BB962C8B-B14F-4D97-AF65-F5344CB8AC3E}">
        <p14:creationId xmlns:p14="http://schemas.microsoft.com/office/powerpoint/2010/main" val="256251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2FD5B-A77D-45ED-AC68-9E83872999F6}"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5A1C4-7187-494B-9259-53716D864D8D}" type="slidenum">
              <a:rPr lang="en-US" smtClean="0"/>
              <a:t>‹#›</a:t>
            </a:fld>
            <a:endParaRPr lang="en-US"/>
          </a:p>
        </p:txBody>
      </p:sp>
    </p:spTree>
    <p:extLst>
      <p:ext uri="{BB962C8B-B14F-4D97-AF65-F5344CB8AC3E}">
        <p14:creationId xmlns:p14="http://schemas.microsoft.com/office/powerpoint/2010/main" val="362008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2FD5B-A77D-45ED-AC68-9E83872999F6}"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5A1C4-7187-494B-9259-53716D864D8D}" type="slidenum">
              <a:rPr lang="en-US" smtClean="0"/>
              <a:t>‹#›</a:t>
            </a:fld>
            <a:endParaRPr lang="en-US"/>
          </a:p>
        </p:txBody>
      </p:sp>
    </p:spTree>
    <p:extLst>
      <p:ext uri="{BB962C8B-B14F-4D97-AF65-F5344CB8AC3E}">
        <p14:creationId xmlns:p14="http://schemas.microsoft.com/office/powerpoint/2010/main" val="96858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2FD5B-A77D-45ED-AC68-9E83872999F6}" type="datetimeFigureOut">
              <a:rPr lang="en-US" smtClean="0"/>
              <a:t>10/22/2019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5A1C4-7187-494B-9259-53716D864D8D}" type="slidenum">
              <a:rPr lang="en-US" smtClean="0"/>
              <a:t>‹#›</a:t>
            </a:fld>
            <a:endParaRPr lang="en-US"/>
          </a:p>
        </p:txBody>
      </p:sp>
    </p:spTree>
    <p:extLst>
      <p:ext uri="{BB962C8B-B14F-4D97-AF65-F5344CB8AC3E}">
        <p14:creationId xmlns:p14="http://schemas.microsoft.com/office/powerpoint/2010/main" val="773967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84112" y="362510"/>
            <a:ext cx="5100034" cy="1839778"/>
          </a:xfrm>
        </p:spPr>
        <p:txBody>
          <a:bodyPr/>
          <a:lstStyle/>
          <a:p>
            <a:r>
              <a:rPr lang="ar-IQ" dirty="0" smtClean="0">
                <a:solidFill>
                  <a:srgbClr val="FF0000"/>
                </a:solidFill>
              </a:rPr>
              <a:t>هور</a:t>
            </a:r>
            <a:r>
              <a:rPr lang="ar-IQ" dirty="0" smtClean="0"/>
              <a:t> </a:t>
            </a:r>
            <a:r>
              <a:rPr lang="ar-IQ" dirty="0" smtClean="0">
                <a:solidFill>
                  <a:srgbClr val="FF0000"/>
                </a:solidFill>
              </a:rPr>
              <a:t>الحمار </a:t>
            </a:r>
            <a:endParaRPr lang="en-US" dirty="0">
              <a:solidFill>
                <a:srgbClr val="FF0000"/>
              </a:solidFill>
            </a:endParaRPr>
          </a:p>
        </p:txBody>
      </p:sp>
      <p:sp>
        <p:nvSpPr>
          <p:cNvPr id="5" name="Subtitle 4"/>
          <p:cNvSpPr>
            <a:spLocks noGrp="1"/>
          </p:cNvSpPr>
          <p:nvPr>
            <p:ph type="subTitle" idx="1"/>
          </p:nvPr>
        </p:nvSpPr>
        <p:spPr>
          <a:xfrm>
            <a:off x="1523999" y="2408349"/>
            <a:ext cx="10157139" cy="3799269"/>
          </a:xfrm>
        </p:spPr>
        <p:txBody>
          <a:bodyPr>
            <a:normAutofit lnSpcReduction="10000"/>
          </a:bodyPr>
          <a:lstStyle/>
          <a:p>
            <a:pPr algn="r"/>
            <a:r>
              <a:rPr lang="ar-IQ" b="1" dirty="0" smtClean="0"/>
              <a:t>هور الحمّار</a:t>
            </a:r>
            <a:r>
              <a:rPr lang="en-US" b="1" dirty="0" smtClean="0"/>
              <a:t>( </a:t>
            </a:r>
            <a:r>
              <a:rPr lang="en-US" u="sng" dirty="0" err="1" smtClean="0"/>
              <a:t>Hammar</a:t>
            </a:r>
            <a:r>
              <a:rPr lang="en-US" dirty="0"/>
              <a:t> </a:t>
            </a:r>
            <a:r>
              <a:rPr lang="en-US" u="sng" dirty="0" smtClean="0"/>
              <a:t>marshes</a:t>
            </a:r>
            <a:r>
              <a:rPr lang="en-US" dirty="0" smtClean="0"/>
              <a:t>)</a:t>
            </a:r>
            <a:endParaRPr lang="ar-IQ" dirty="0" smtClean="0"/>
          </a:p>
          <a:p>
            <a:r>
              <a:rPr lang="ar-IQ" dirty="0" smtClean="0"/>
              <a:t>يقع هذا الهور جنوب نهر الفرات في العراق، ويمتد من سوق الشيوخ في الغرب إلى ضواحي البصرة عند شط العرب غرباً. يبلغ طوله 90 كم وعرضه بين 25-30 كم، وكانت مساحته السطحية القصوى حوالي 3000 كم2 في موسم الفيضان وتنخفض إلى حوالي 600 كم2 خلال موسم الجفاف وتشكل بحيرة دائمة وهذا الهور ذو المساحة الشاسعة تم تجفيفه بنسبة 94 % خلال الخمسة عشر سنة الأخيرة وتم خلال هذه الفترة إنشاء قناة البصرة</a:t>
            </a:r>
            <a:r>
              <a:rPr lang="ar-IQ" dirty="0"/>
              <a:t> </a:t>
            </a:r>
            <a:r>
              <a:rPr lang="ar-IQ" dirty="0" smtClean="0"/>
              <a:t>لتوفير المياه والتي تجري عند الحافة الجنوبية للهور ويأخذ هور الحمار مياهه بصورة رئيسية من نهر</a:t>
            </a:r>
            <a:r>
              <a:rPr lang="ar-IQ" dirty="0"/>
              <a:t> </a:t>
            </a:r>
            <a:r>
              <a:rPr lang="ar-IQ" dirty="0" smtClean="0"/>
              <a:t>الفرات من مؤخرة مدينة</a:t>
            </a:r>
            <a:r>
              <a:rPr lang="ar-IQ" dirty="0"/>
              <a:t> </a:t>
            </a:r>
            <a:r>
              <a:rPr lang="ar-IQ" dirty="0" smtClean="0"/>
              <a:t>الناصرية وعبر أنهار غليوين والسقحة وفرعيها عكيكة وبني حسن وأنهار مؤخر سوق الشيوخ</a:t>
            </a:r>
            <a:r>
              <a:rPr lang="ar-IQ" dirty="0"/>
              <a:t> </a:t>
            </a:r>
            <a:r>
              <a:rPr lang="ar-IQ" dirty="0" smtClean="0"/>
              <a:t>وهي الحفار وأم نخلة وكرمة بني سعيد وعبر نواظم أُنشأت عليها تصـرفـها بيـن 50-500 م3/ثا ويستوعب الحمّار فيضانات نهر دجلة</a:t>
            </a:r>
            <a:r>
              <a:rPr lang="ar-IQ" dirty="0"/>
              <a:t> </a:t>
            </a:r>
            <a:r>
              <a:rPr lang="ar-IQ" dirty="0" smtClean="0"/>
              <a:t>التي ترد إلى الأهوار المركزية عن طريق تصريفها بواسطة فتحات الأنابيب والجسور المُقامة على طريق المدينة جبايش.</a:t>
            </a:r>
            <a:endParaRPr lang="en-US" dirty="0"/>
          </a:p>
        </p:txBody>
      </p:sp>
    </p:spTree>
    <p:extLst>
      <p:ext uri="{BB962C8B-B14F-4D97-AF65-F5344CB8AC3E}">
        <p14:creationId xmlns:p14="http://schemas.microsoft.com/office/powerpoint/2010/main" val="138926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825" y="-3175"/>
            <a:ext cx="5699975" cy="1625913"/>
          </a:xfrm>
        </p:spPr>
        <p:txBody>
          <a:bodyPr/>
          <a:lstStyle/>
          <a:p>
            <a:r>
              <a:rPr lang="ar-IQ" dirty="0" smtClean="0">
                <a:solidFill>
                  <a:srgbClr val="FF0000"/>
                </a:solidFill>
              </a:rPr>
              <a:t>خريطة هور الحمار</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599" y="1943893"/>
            <a:ext cx="5092522" cy="5092522"/>
          </a:xfrm>
        </p:spPr>
      </p:pic>
    </p:spTree>
    <p:extLst>
      <p:ext uri="{BB962C8B-B14F-4D97-AF65-F5344CB8AC3E}">
        <p14:creationId xmlns:p14="http://schemas.microsoft.com/office/powerpoint/2010/main" val="285699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2" y="365125"/>
            <a:ext cx="8649237" cy="1103067"/>
          </a:xfrm>
        </p:spPr>
        <p:txBody>
          <a:bodyPr/>
          <a:lstStyle/>
          <a:p>
            <a:r>
              <a:rPr lang="ar-IQ" b="1" dirty="0">
                <a:solidFill>
                  <a:srgbClr val="FF0000"/>
                </a:solidFill>
              </a:rPr>
              <a:t>هور الحمار</a:t>
            </a:r>
            <a:r>
              <a:rPr lang="ar-IQ" dirty="0">
                <a:solidFill>
                  <a:srgbClr val="FF0000"/>
                </a:solidFill>
              </a:rPr>
              <a:t> يسجل نسب إغمار غير مسبوقة </a:t>
            </a:r>
            <a:r>
              <a:rPr lang="ar-IQ" dirty="0" smtClean="0">
                <a:solidFill>
                  <a:srgbClr val="FF0000"/>
                </a:solidFill>
              </a:rPr>
              <a:t>:</a:t>
            </a:r>
            <a:endParaRPr lang="en-US" dirty="0">
              <a:solidFill>
                <a:srgbClr val="FF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61625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3855" y="478421"/>
            <a:ext cx="7860403" cy="1376138"/>
          </a:xfrm>
        </p:spPr>
        <p:txBody>
          <a:bodyPr/>
          <a:lstStyle/>
          <a:p>
            <a:r>
              <a:rPr lang="ar-IQ" b="1" dirty="0" smtClean="0">
                <a:solidFill>
                  <a:srgbClr val="FF0000"/>
                </a:solidFill>
              </a:rPr>
              <a:t>مكون هور الحمار الشرقي</a:t>
            </a:r>
            <a:endParaRPr lang="en-US" dirty="0">
              <a:solidFill>
                <a:srgbClr val="FF0000"/>
              </a:solidFill>
            </a:endParaRPr>
          </a:p>
        </p:txBody>
      </p:sp>
      <p:sp>
        <p:nvSpPr>
          <p:cNvPr id="5" name="Subtitle 4"/>
          <p:cNvSpPr>
            <a:spLocks noGrp="1"/>
          </p:cNvSpPr>
          <p:nvPr>
            <p:ph type="subTitle" idx="1"/>
          </p:nvPr>
        </p:nvSpPr>
        <p:spPr>
          <a:xfrm>
            <a:off x="721218" y="1854559"/>
            <a:ext cx="10187188" cy="4250027"/>
          </a:xfrm>
        </p:spPr>
        <p:txBody>
          <a:bodyPr>
            <a:noAutofit/>
          </a:bodyPr>
          <a:lstStyle/>
          <a:p>
            <a:pPr algn="r"/>
            <a:r>
              <a:rPr lang="ar-IQ" sz="2000" dirty="0" smtClean="0"/>
              <a:t>يقع هور الحمّار الشّرقي تماماً داخل محافظة البصرة إلى الشمال منها ويحده من الشرق والشمال الشرقي شط العرب، ومن الشمال نهر الفرات، ومن الشمال الغربي هور الحمّار الغربي، وأما من الجنوب والجنوب الغربي فتحدها هضبة الزبير. </a:t>
            </a:r>
            <a:br>
              <a:rPr lang="ar-IQ" sz="2000" dirty="0" smtClean="0"/>
            </a:br>
            <a:r>
              <a:rPr lang="ar-IQ" sz="2000" dirty="0" smtClean="0"/>
              <a:t>وتبلغ المساحشة الإجمالية لهذا المكون 33.062 هكتار بما في ذلك للمنطقة العازلة.</a:t>
            </a:r>
          </a:p>
          <a:p>
            <a:pPr algn="r"/>
            <a:r>
              <a:rPr lang="ar-IQ" sz="2000" dirty="0" smtClean="0"/>
              <a:t>لقد تم تسجيل 17 عائلة و 33 نوعاً من النباتات في هور الحمّارالشرقي ، وتم تسجيل 110 نوعاً من الطيور في هور الحمّار الشّرقي، بما في ذلك النورس أسود الرأس (</a:t>
            </a:r>
            <a:r>
              <a:rPr lang="en-US" sz="2000" dirty="0" err="1" smtClean="0"/>
              <a:t>Larus</a:t>
            </a:r>
            <a:r>
              <a:rPr lang="en-US" sz="2000" dirty="0" smtClean="0"/>
              <a:t> </a:t>
            </a:r>
            <a:r>
              <a:rPr lang="en-US" sz="2000" dirty="0" err="1" smtClean="0"/>
              <a:t>ridibundus</a:t>
            </a:r>
            <a:r>
              <a:rPr lang="en-US" sz="2000" dirty="0" smtClean="0"/>
              <a:t>) </a:t>
            </a:r>
            <a:r>
              <a:rPr lang="ar-IQ" sz="2000" dirty="0" smtClean="0"/>
              <a:t>والنورس رفيع المنقار (</a:t>
            </a:r>
            <a:r>
              <a:rPr lang="en-US" sz="2000" dirty="0" err="1" smtClean="0"/>
              <a:t>Larus</a:t>
            </a:r>
            <a:r>
              <a:rPr lang="en-US" sz="2000" dirty="0" smtClean="0"/>
              <a:t> </a:t>
            </a:r>
            <a:r>
              <a:rPr lang="en-US" sz="2000" dirty="0" err="1" smtClean="0"/>
              <a:t>genei</a:t>
            </a:r>
            <a:r>
              <a:rPr lang="en-US" sz="2000" dirty="0" smtClean="0"/>
              <a:t>) </a:t>
            </a:r>
            <a:r>
              <a:rPr lang="ar-IQ" sz="2000" dirty="0" smtClean="0"/>
              <a:t>والنورس الشائع (</a:t>
            </a:r>
            <a:r>
              <a:rPr lang="en-US" sz="2000" dirty="0" smtClean="0"/>
              <a:t>LARUS </a:t>
            </a:r>
            <a:r>
              <a:rPr lang="en-US" sz="2000" dirty="0" err="1" smtClean="0"/>
              <a:t>canus</a:t>
            </a:r>
            <a:r>
              <a:rPr lang="en-US" sz="2000" dirty="0" smtClean="0"/>
              <a:t>)</a:t>
            </a:r>
            <a:r>
              <a:rPr lang="ar-IQ" sz="2000" dirty="0" smtClean="0"/>
              <a:t>والخرشنة الصغيرة أو خطاف البحر (</a:t>
            </a:r>
            <a:r>
              <a:rPr lang="en-US" sz="2000" dirty="0" smtClean="0"/>
              <a:t>Sterna </a:t>
            </a:r>
            <a:r>
              <a:rPr lang="en-US" sz="2000" dirty="0" err="1" smtClean="0"/>
              <a:t>albifrons</a:t>
            </a:r>
            <a:r>
              <a:rPr lang="en-US" sz="2000" dirty="0" smtClean="0"/>
              <a:t>) </a:t>
            </a:r>
            <a:r>
              <a:rPr lang="ar-IQ" sz="2000" dirty="0" smtClean="0"/>
              <a:t>والبلشون الأبيض الصغير (</a:t>
            </a:r>
            <a:r>
              <a:rPr lang="en-US" sz="2000" dirty="0" smtClean="0"/>
              <a:t>Aquila </a:t>
            </a:r>
            <a:r>
              <a:rPr lang="en-US" sz="2000" dirty="0" err="1" smtClean="0"/>
              <a:t>clanga</a:t>
            </a:r>
            <a:r>
              <a:rPr lang="en-US" sz="2000" dirty="0" smtClean="0"/>
              <a:t>)؛ </a:t>
            </a:r>
            <a:r>
              <a:rPr lang="ar-IQ" sz="2000" dirty="0" smtClean="0"/>
              <a:t>ويعتبر النوع الأخير الأكثر شيوعاً. </a:t>
            </a:r>
            <a:br>
              <a:rPr lang="ar-IQ" sz="2000" dirty="0" smtClean="0"/>
            </a:br>
            <a:r>
              <a:rPr lang="ar-IQ" sz="2000" dirty="0" smtClean="0"/>
              <a:t>وتشمل الأنواع العالمية البجعة الدلماسية (</a:t>
            </a:r>
            <a:r>
              <a:rPr lang="en-US" sz="2000" dirty="0" err="1" smtClean="0"/>
              <a:t>Pelecanus</a:t>
            </a:r>
            <a:r>
              <a:rPr lang="en-US" sz="2000" dirty="0" smtClean="0"/>
              <a:t> </a:t>
            </a:r>
            <a:r>
              <a:rPr lang="en-US" sz="2000" dirty="0" err="1" smtClean="0"/>
              <a:t>crispus</a:t>
            </a:r>
            <a:r>
              <a:rPr lang="en-US" sz="2000" dirty="0" smtClean="0"/>
              <a:t>) </a:t>
            </a:r>
            <a:r>
              <a:rPr lang="ar-IQ" sz="2000" dirty="0" smtClean="0"/>
              <a:t>والنسر الأرقط الكبير (</a:t>
            </a:r>
            <a:r>
              <a:rPr lang="en-US" sz="2000" dirty="0" smtClean="0"/>
              <a:t>Aquila </a:t>
            </a:r>
            <a:r>
              <a:rPr lang="en-US" sz="2000" dirty="0" err="1" smtClean="0"/>
              <a:t>clanga</a:t>
            </a:r>
            <a:r>
              <a:rPr lang="en-US" sz="2000" dirty="0" smtClean="0"/>
              <a:t>) </a:t>
            </a:r>
            <a:r>
              <a:rPr lang="ar-IQ" sz="2000" dirty="0" smtClean="0"/>
              <a:t>والشرشير المخطط (</a:t>
            </a:r>
            <a:r>
              <a:rPr lang="en-US" sz="2000" dirty="0" err="1" smtClean="0"/>
              <a:t>Marmaronetta</a:t>
            </a:r>
            <a:r>
              <a:rPr lang="en-US" sz="2000" dirty="0" smtClean="0"/>
              <a:t> </a:t>
            </a:r>
            <a:r>
              <a:rPr lang="en-US" sz="2000" dirty="0" err="1" smtClean="0"/>
              <a:t>angustirostris</a:t>
            </a:r>
            <a:r>
              <a:rPr lang="en-US" sz="2000" dirty="0" smtClean="0"/>
              <a:t>) </a:t>
            </a:r>
            <a:r>
              <a:rPr lang="ar-IQ" sz="2000" dirty="0" smtClean="0"/>
              <a:t>والبط الحديدي (</a:t>
            </a:r>
            <a:r>
              <a:rPr lang="en-US" sz="2000" dirty="0" err="1" smtClean="0"/>
              <a:t>Aythya</a:t>
            </a:r>
            <a:r>
              <a:rPr lang="en-US" sz="2000" dirty="0" smtClean="0"/>
              <a:t> </a:t>
            </a:r>
            <a:r>
              <a:rPr lang="en-US" sz="2000" dirty="0" err="1" smtClean="0"/>
              <a:t>nyroca</a:t>
            </a:r>
            <a:r>
              <a:rPr lang="en-US" sz="2000" dirty="0" smtClean="0"/>
              <a:t>) </a:t>
            </a:r>
            <a:r>
              <a:rPr lang="ar-IQ" sz="2000" dirty="0" smtClean="0"/>
              <a:t>والبقويقة سوداء الذيل (</a:t>
            </a:r>
            <a:r>
              <a:rPr lang="en-US" sz="2000" dirty="0" err="1" smtClean="0"/>
              <a:t>Limosa</a:t>
            </a:r>
            <a:r>
              <a:rPr lang="en-US" sz="2000" dirty="0" smtClean="0"/>
              <a:t> </a:t>
            </a:r>
            <a:r>
              <a:rPr lang="en-US" sz="2000" dirty="0" err="1" smtClean="0"/>
              <a:t>limosa</a:t>
            </a:r>
            <a:r>
              <a:rPr lang="en-US" sz="2000" dirty="0" smtClean="0"/>
              <a:t>) </a:t>
            </a:r>
            <a:r>
              <a:rPr lang="ar-IQ" sz="2000" dirty="0" smtClean="0"/>
              <a:t>وهازجة قصب البصرة (</a:t>
            </a:r>
            <a:r>
              <a:rPr lang="en-US" sz="2000" dirty="0" err="1" smtClean="0"/>
              <a:t>Acrocephalus</a:t>
            </a:r>
            <a:r>
              <a:rPr lang="en-US" sz="2000" dirty="0" smtClean="0"/>
              <a:t> </a:t>
            </a:r>
            <a:r>
              <a:rPr lang="en-US" sz="2000" dirty="0" err="1" smtClean="0"/>
              <a:t>griseldis</a:t>
            </a:r>
            <a:r>
              <a:rPr lang="en-US" sz="2000" dirty="0" smtClean="0"/>
              <a:t>) </a:t>
            </a:r>
            <a:r>
              <a:rPr lang="ar-IQ" sz="2000" dirty="0" smtClean="0"/>
              <a:t>وتتواجد أيضاً طيور الثرثار العراقي (</a:t>
            </a:r>
            <a:r>
              <a:rPr lang="en-US" sz="2000" dirty="0" err="1" smtClean="0"/>
              <a:t>Turdoides</a:t>
            </a:r>
            <a:r>
              <a:rPr lang="en-US" sz="2000" dirty="0" smtClean="0"/>
              <a:t> </a:t>
            </a:r>
            <a:r>
              <a:rPr lang="en-US" sz="2000" dirty="0" err="1" smtClean="0"/>
              <a:t>altirostris</a:t>
            </a:r>
            <a:r>
              <a:rPr lang="en-US" sz="2000" dirty="0" smtClean="0"/>
              <a:t>) ، </a:t>
            </a:r>
            <a:r>
              <a:rPr lang="ar-IQ" sz="2000" dirty="0" smtClean="0"/>
              <a:t>هناك أكثر من 12 نوعاً من الأسماك البحرية التي تدخل هور الحمّار الشّرقي عبر تيارات المد والجزر يوجد هناك سلحفاة الفرات لينة الدرع (</a:t>
            </a:r>
            <a:r>
              <a:rPr lang="en-US" sz="2000" dirty="0" err="1" smtClean="0"/>
              <a:t>Rafetus</a:t>
            </a:r>
            <a:r>
              <a:rPr lang="en-US" sz="2000" dirty="0" smtClean="0"/>
              <a:t> </a:t>
            </a:r>
            <a:r>
              <a:rPr lang="en-US" sz="2000" dirty="0" err="1" smtClean="0"/>
              <a:t>euphratica</a:t>
            </a:r>
            <a:r>
              <a:rPr lang="en-US" sz="2000" dirty="0" smtClean="0"/>
              <a:t>) </a:t>
            </a:r>
            <a:r>
              <a:rPr lang="ar-IQ" sz="2000" dirty="0" smtClean="0"/>
              <a:t>التي تعتبر من الأنواع الشائعة في أهوار الحمّار الشّرقي على الرغم من أنها تعتبر مهددة عالميا.</a:t>
            </a:r>
          </a:p>
          <a:p>
            <a:pPr algn="just"/>
            <a:endParaRPr lang="en-US" sz="2000" dirty="0"/>
          </a:p>
        </p:txBody>
      </p:sp>
    </p:spTree>
    <p:extLst>
      <p:ext uri="{BB962C8B-B14F-4D97-AF65-F5344CB8AC3E}">
        <p14:creationId xmlns:p14="http://schemas.microsoft.com/office/powerpoint/2010/main" val="335740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خريطة هور الحمار الشرقي</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8845" y="1825625"/>
            <a:ext cx="6154310" cy="4351338"/>
          </a:xfrm>
        </p:spPr>
      </p:pic>
    </p:spTree>
    <p:extLst>
      <p:ext uri="{BB962C8B-B14F-4D97-AF65-F5344CB8AC3E}">
        <p14:creationId xmlns:p14="http://schemas.microsoft.com/office/powerpoint/2010/main" val="127719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234" y="231822"/>
            <a:ext cx="8082566" cy="1352279"/>
          </a:xfrm>
        </p:spPr>
        <p:txBody>
          <a:bodyPr>
            <a:normAutofit fontScale="90000"/>
          </a:bodyPr>
          <a:lstStyle/>
          <a:p>
            <a:r>
              <a:rPr lang="ar-IQ" b="1" dirty="0" smtClean="0">
                <a:solidFill>
                  <a:srgbClr val="FF0000"/>
                </a:solidFill>
              </a:rPr>
              <a:t>الموارد المائية تغلق منفذا جنوبي هور الحمار للحفاظ على خزينه المائي </a:t>
            </a:r>
            <a:br>
              <a:rPr lang="ar-IQ" b="1" dirty="0" smtClean="0">
                <a:solidFill>
                  <a:srgbClr val="FF0000"/>
                </a:solidFill>
              </a:rPr>
            </a:b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9123" y="2810668"/>
            <a:ext cx="5178515" cy="3698939"/>
          </a:xfrm>
        </p:spPr>
      </p:pic>
    </p:spTree>
    <p:extLst>
      <p:ext uri="{BB962C8B-B14F-4D97-AF65-F5344CB8AC3E}">
        <p14:creationId xmlns:p14="http://schemas.microsoft.com/office/powerpoint/2010/main" val="16043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934" y="365125"/>
            <a:ext cx="7412865" cy="1231855"/>
          </a:xfrm>
        </p:spPr>
        <p:txBody>
          <a:bodyPr>
            <a:normAutofit fontScale="90000"/>
          </a:bodyPr>
          <a:lstStyle/>
          <a:p>
            <a:r>
              <a:rPr lang="ar-IQ" dirty="0" smtClean="0">
                <a:solidFill>
                  <a:srgbClr val="FF0000"/>
                </a:solidFill>
              </a:rPr>
              <a:t>صوره من هور الحمار الغربي في ذي قار</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3910" y="1825625"/>
            <a:ext cx="8764179" cy="4351338"/>
          </a:xfrm>
        </p:spPr>
      </p:pic>
    </p:spTree>
    <p:extLst>
      <p:ext uri="{BB962C8B-B14F-4D97-AF65-F5344CB8AC3E}">
        <p14:creationId xmlns:p14="http://schemas.microsoft.com/office/powerpoint/2010/main" val="2929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148</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هور الحمار </vt:lpstr>
      <vt:lpstr>خريطة هور الحمار</vt:lpstr>
      <vt:lpstr>هور الحمار يسجل نسب إغمار غير مسبوقة :</vt:lpstr>
      <vt:lpstr>مكون هور الحمار الشرقي</vt:lpstr>
      <vt:lpstr>خريطة هور الحمار الشرقي</vt:lpstr>
      <vt:lpstr>الموارد المائية تغلق منفذا جنوبي هور الحمار للحفاظ على خزينه المائي  </vt:lpstr>
      <vt:lpstr>صوره من هور الحمار الغربي في ذي قار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هور الحمار</dc:title>
  <dc:creator>Hp</dc:creator>
  <cp:lastModifiedBy>Hp</cp:lastModifiedBy>
  <cp:revision>5</cp:revision>
  <dcterms:created xsi:type="dcterms:W3CDTF">2019-10-22T19:03:08Z</dcterms:created>
  <dcterms:modified xsi:type="dcterms:W3CDTF">2019-10-22T19:47:24Z</dcterms:modified>
</cp:coreProperties>
</file>